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60" r:id="rId4"/>
    <p:sldId id="261" r:id="rId5"/>
    <p:sldId id="259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6" r:id="rId16"/>
    <p:sldId id="271" r:id="rId17"/>
    <p:sldId id="274" r:id="rId18"/>
    <p:sldId id="273" r:id="rId19"/>
    <p:sldId id="272" r:id="rId20"/>
    <p:sldId id="275" r:id="rId21"/>
    <p:sldId id="277" r:id="rId22"/>
    <p:sldId id="278" r:id="rId23"/>
    <p:sldId id="281" r:id="rId24"/>
    <p:sldId id="289" r:id="rId25"/>
    <p:sldId id="282" r:id="rId26"/>
    <p:sldId id="283" r:id="rId27"/>
    <p:sldId id="284" r:id="rId28"/>
    <p:sldId id="285" r:id="rId29"/>
    <p:sldId id="286" r:id="rId30"/>
    <p:sldId id="288" r:id="rId31"/>
    <p:sldId id="290" r:id="rId32"/>
    <p:sldId id="292" r:id="rId33"/>
    <p:sldId id="293" r:id="rId34"/>
    <p:sldId id="294" r:id="rId35"/>
    <p:sldId id="29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929"/>
    <a:srgbClr val="D0814C"/>
    <a:srgbClr val="5B7BB5"/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5"/>
    <p:restoredTop sz="94714"/>
  </p:normalViewPr>
  <p:slideViewPr>
    <p:cSldViewPr snapToGrid="0" snapToObjects="1">
      <p:cViewPr>
        <p:scale>
          <a:sx n="90" d="100"/>
          <a:sy n="90" d="100"/>
        </p:scale>
        <p:origin x="144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engr.illinois.edu/cs543/sp2017/lectures/Lecture%2020%20-%20Face%20Recognition%20-%20Vision_Spring2017.pdf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https://courses.engr.illinois.edu/cs543/sp2017/lectures/Lecture%2020%20-%20Face%20Recognition%20-%20Vision_Spring2017.pdf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9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oclub.github.io/cse6242-2019spring-campus/slides/CSE6242-720-Clustering-Vis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oclub.github.io/cse6242-2019spring-campus/slides/CSE6242-720-Clustering-Vis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institute.ru/sites/default/files/preprocessing_unsupervised.pdf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s.google.com/machine-learning/clustering/overview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a/140579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40.png"/><Relationship Id="rId9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auto_examples/manifold/plot_lle_digits.html" TargetMode="Externa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16/misread-tsne/" TargetMode="External"/><Relationship Id="rId2" Type="http://schemas.openxmlformats.org/officeDocument/2006/relationships/hyperlink" Target="https://projector.tensorflow.org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prepare-data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oclub.github.io/cse6242-2019spring-campus/slides/CSE6242-720-Clustering-Vis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ioinformaticsinstitute.ru/sites/default/files/preprocessing_unsupervised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lustering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loclub.github.io/cse6242-2019spring-campus/slides/CSE6242-720-Clustering-Vis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Tuesday, Lecture 2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from:</a:t>
            </a:r>
          </a:p>
          <a:p>
            <a:pPr algn="ctr"/>
            <a:r>
              <a:rPr lang="en-US" dirty="0"/>
              <a:t>Elements of Statistical Learning by Hastie, </a:t>
            </a:r>
            <a:r>
              <a:rPr lang="en-US" dirty="0" err="1"/>
              <a:t>Tibshirani</a:t>
            </a:r>
            <a:r>
              <a:rPr lang="en-US" dirty="0"/>
              <a:t>, Friedman,</a:t>
            </a:r>
          </a:p>
          <a:p>
            <a:pPr algn="ctr"/>
            <a:r>
              <a:rPr lang="en-US" dirty="0"/>
              <a:t>Nina </a:t>
            </a:r>
            <a:r>
              <a:rPr lang="en-US" dirty="0" err="1"/>
              <a:t>Balca</a:t>
            </a:r>
            <a:r>
              <a:rPr lang="en-US" dirty="0"/>
              <a:t>, CMU 10-601</a:t>
            </a:r>
          </a:p>
          <a:p>
            <a:pPr algn="ctr"/>
            <a:r>
              <a:rPr lang="en-US" dirty="0"/>
              <a:t>Google’s ML course</a:t>
            </a:r>
          </a:p>
          <a:p>
            <a:pPr algn="ctr"/>
            <a:r>
              <a:rPr lang="en-US" dirty="0"/>
              <a:t>Elena </a:t>
            </a:r>
            <a:r>
              <a:rPr lang="en-US" dirty="0" err="1"/>
              <a:t>Sügis</a:t>
            </a:r>
            <a:r>
              <a:rPr lang="en-US" dirty="0"/>
              <a:t>’ slides</a:t>
            </a:r>
          </a:p>
          <a:p>
            <a:pPr algn="ctr"/>
            <a:r>
              <a:rPr lang="en-US" dirty="0"/>
              <a:t>Derek </a:t>
            </a:r>
            <a:r>
              <a:rPr lang="en-US" dirty="0" err="1"/>
              <a:t>Hoeim’s</a:t>
            </a:r>
            <a:r>
              <a:rPr lang="en-US" dirty="0"/>
              <a:t> slides</a:t>
            </a:r>
          </a:p>
        </p:txBody>
      </p:sp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1934443" y="1229369"/>
            <a:ext cx="832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Recompute optimal centers given a fixed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D2BBE7-BBD5-8342-8B2E-26EA3F88C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06" y="1857851"/>
            <a:ext cx="7557587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1C3333-6A05-0643-ACED-EDB7403E42F5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2193549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2955554" y="1229368"/>
            <a:ext cx="628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Assign each point to its nearest center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0A95D9-7FAB-EB4F-B7F2-7D2869C1F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61" y="1878800"/>
            <a:ext cx="7563675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0D9EAD-B825-C346-BB0D-20E0D80FEC0B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203350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1934443" y="1229369"/>
            <a:ext cx="832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Recompute optimal centers given a fixed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65520A-8E33-C842-9C5D-E6B204143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205" y="1852375"/>
            <a:ext cx="7557587" cy="4404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85D01-EC00-7447-9654-F6E772670F95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3707701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2955554" y="1229368"/>
            <a:ext cx="6280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Assign each point to its nearest center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517BD-761A-C149-B64C-57C50CF67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158" y="1868717"/>
            <a:ext cx="7563677" cy="4371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079B09-2A8E-BE4B-846D-0966418E8B7F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1800232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1934443" y="1229369"/>
            <a:ext cx="832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Recompute optimal centers given a fixed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8B1E2-D6C7-294D-A900-643C3E1D3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8510" y="1852375"/>
            <a:ext cx="7594977" cy="4404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71DAD-EFDA-5A46-9761-4146810CBA06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4226795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88695-6FF0-F444-94D3-F4F5259EF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Selecting the number of clusters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4D50C2A-7C3F-034E-9734-A4C28D5B4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4467" y="1446756"/>
            <a:ext cx="8923066" cy="527471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BF347-14F8-3B41-B77D-3D2E07B61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7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BA53-3C47-CC4C-8D84-03330F6B2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" y="74940"/>
            <a:ext cx="10515600" cy="1325563"/>
          </a:xfrm>
        </p:spPr>
        <p:txBody>
          <a:bodyPr/>
          <a:lstStyle/>
          <a:p>
            <a:r>
              <a:rPr lang="en-US" dirty="0"/>
              <a:t>K-means can </a:t>
            </a:r>
            <a:r>
              <a:rPr lang="en-US" b="1" dirty="0"/>
              <a:t>fail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158D70-6ED5-5B45-9B9B-DDC3EBB0E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749" y="1565454"/>
            <a:ext cx="6975142" cy="50371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55085-CF4E-C74D-A8E4-F9493BC15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8CDA76-DE86-914B-80DA-627FF79D498F}"/>
              </a:ext>
            </a:extLst>
          </p:cNvPr>
          <p:cNvSpPr/>
          <p:nvPr/>
        </p:nvSpPr>
        <p:spPr>
          <a:xfrm>
            <a:off x="4888992" y="4181846"/>
            <a:ext cx="2755392" cy="2466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B214E2-D2C5-A143-B238-6F291D0A9FAE}"/>
              </a:ext>
            </a:extLst>
          </p:cNvPr>
          <p:cNvSpPr txBox="1"/>
          <p:nvPr/>
        </p:nvSpPr>
        <p:spPr>
          <a:xfrm>
            <a:off x="5209032" y="670730"/>
            <a:ext cx="6839712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This is a </a:t>
            </a:r>
            <a:r>
              <a:rPr lang="en-US" sz="3600" b="1" dirty="0"/>
              <a:t>heuristic!</a:t>
            </a:r>
          </a:p>
          <a:p>
            <a:pPr algn="ctr"/>
            <a:r>
              <a:rPr lang="en-US" sz="3600" b="1" dirty="0"/>
              <a:t>No guarantees </a:t>
            </a:r>
            <a:r>
              <a:rPr lang="en-US" sz="3600" dirty="0"/>
              <a:t>it’ll find optimum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C38DBD-A4AA-9448-A901-C6186263E4FB}"/>
              </a:ext>
            </a:extLst>
          </p:cNvPr>
          <p:cNvSpPr txBox="1"/>
          <p:nvPr/>
        </p:nvSpPr>
        <p:spPr>
          <a:xfrm>
            <a:off x="5596128" y="4216899"/>
            <a:ext cx="6184392" cy="120032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practice, </a:t>
            </a:r>
            <a:r>
              <a:rPr lang="en-US" sz="3600" b="1" dirty="0"/>
              <a:t>smarter centroid initialization </a:t>
            </a:r>
            <a:r>
              <a:rPr lang="en-US" sz="3600" dirty="0"/>
              <a:t>solves this</a:t>
            </a:r>
          </a:p>
        </p:txBody>
      </p:sp>
    </p:spTree>
    <p:extLst>
      <p:ext uri="{BB962C8B-B14F-4D97-AF65-F5344CB8AC3E}">
        <p14:creationId xmlns:p14="http://schemas.microsoft.com/office/powerpoint/2010/main" val="525513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A83-D685-E447-878A-CCE864E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198211-003D-8E44-8C29-782E96A25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198"/>
            <a:ext cx="10515600" cy="30581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2FB1-F905-714A-A88C-40B5E9A0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6A283-D742-F141-A844-AEAE8E17B10F}"/>
              </a:ext>
            </a:extLst>
          </p:cNvPr>
          <p:cNvSpPr txBox="1"/>
          <p:nvPr/>
        </p:nvSpPr>
        <p:spPr>
          <a:xfrm>
            <a:off x="1254450" y="5988733"/>
            <a:ext cx="968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Google’s Clustering lesson: </a:t>
            </a:r>
            <a:r>
              <a:rPr lang="en-US" dirty="0">
                <a:hlinkClick r:id="rId3"/>
              </a:rPr>
              <a:t>https://developers.google.com/machine-learning/clustering/</a:t>
            </a:r>
            <a:endParaRPr lang="en-US" dirty="0">
              <a:hlinkClick r:id="rId4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6D4683-F3CB-A647-AE53-9B18B39712F1}"/>
              </a:ext>
            </a:extLst>
          </p:cNvPr>
          <p:cNvSpPr/>
          <p:nvPr/>
        </p:nvSpPr>
        <p:spPr>
          <a:xfrm>
            <a:off x="8232648" y="1931273"/>
            <a:ext cx="3121152" cy="382828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98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794B0-DD23-C643-B973-F9217B786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C0F9E1-47CA-3E4C-A89D-2D146FC91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084" y="52525"/>
            <a:ext cx="11609832" cy="67529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488592-A220-B84F-8B0E-FD659545C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F3FE97-D0EC-B743-8D19-E64892DF5C11}"/>
              </a:ext>
            </a:extLst>
          </p:cNvPr>
          <p:cNvSpPr txBox="1"/>
          <p:nvPr/>
        </p:nvSpPr>
        <p:spPr>
          <a:xfrm>
            <a:off x="1254450" y="6436142"/>
            <a:ext cx="968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Google’s Clustering lesson: </a:t>
            </a:r>
            <a:r>
              <a:rPr lang="en-US" dirty="0">
                <a:hlinkClick r:id="rId3"/>
              </a:rPr>
              <a:t>https://developers.google.com/machine-learning/clustering/</a:t>
            </a:r>
            <a:endParaRPr lang="en-US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785209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3389F-EF9B-0D43-95EE-0AEFC91DC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6213"/>
            <a:ext cx="10515600" cy="1325563"/>
          </a:xfrm>
        </p:spPr>
        <p:txBody>
          <a:bodyPr/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0EDD57-13EF-2A43-9C37-1F3967B28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19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1556F3-BA48-4E4F-B58E-74A0E75458F3}"/>
              </a:ext>
            </a:extLst>
          </p:cNvPr>
          <p:cNvSpPr/>
          <p:nvPr/>
        </p:nvSpPr>
        <p:spPr>
          <a:xfrm>
            <a:off x="838200" y="820796"/>
            <a:ext cx="81051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High-level idea: build a tree (hierarchy) of clusters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ABBB1D-6101-7A48-A90E-0ADDBADD43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6987" y="1818243"/>
            <a:ext cx="8798024" cy="4351338"/>
          </a:xfr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DE02770-1C78-3442-BB8A-C4B5DACE9925}"/>
              </a:ext>
            </a:extLst>
          </p:cNvPr>
          <p:cNvSpPr/>
          <p:nvPr/>
        </p:nvSpPr>
        <p:spPr>
          <a:xfrm>
            <a:off x="5413248" y="6037204"/>
            <a:ext cx="4145280" cy="1323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BB124-7F4D-E942-A26F-A2B44D470EFF}"/>
              </a:ext>
            </a:extLst>
          </p:cNvPr>
          <p:cNvSpPr txBox="1"/>
          <p:nvPr/>
        </p:nvSpPr>
        <p:spPr>
          <a:xfrm>
            <a:off x="1505640" y="6356350"/>
            <a:ext cx="9180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Based on slides by Elena </a:t>
            </a:r>
            <a:r>
              <a:rPr lang="en-US" sz="1400" dirty="0" err="1"/>
              <a:t>Sügis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http://bioinformaticsinstitute.ru/sites/default/files/preprocessing_unsupervised.pdf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87677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CA9FD-64E7-7B4F-98AD-8C1884C3C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26219-531E-1A4F-80BB-B65705D07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most common type of </a:t>
            </a:r>
            <a:r>
              <a:rPr lang="en-US" b="1" dirty="0"/>
              <a:t>unsupervised</a:t>
            </a:r>
            <a:r>
              <a:rPr lang="en-US" dirty="0"/>
              <a:t> learning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Goal: group “</a:t>
            </a:r>
            <a:r>
              <a:rPr lang="en-US" b="1" dirty="0"/>
              <a:t>similar</a:t>
            </a:r>
            <a:r>
              <a:rPr lang="en-US" dirty="0"/>
              <a:t>” data points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Unsupervised</a:t>
            </a:r>
            <a:r>
              <a:rPr lang="en-US" dirty="0"/>
              <a:t> because we don’t label the data as we did in classification/regression: let the features speak for themselves!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85CF9-B454-8349-8FD2-D090DE1EC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6B3E2-5F6C-5E41-8ABE-79D3BAFE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240" y="4736826"/>
            <a:ext cx="3922522" cy="19846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B168E30-83D4-0B4A-B693-F06D20D38D07}"/>
              </a:ext>
            </a:extLst>
          </p:cNvPr>
          <p:cNvSpPr txBox="1"/>
          <p:nvPr/>
        </p:nvSpPr>
        <p:spPr>
          <a:xfrm>
            <a:off x="1095638" y="5544484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Clustering galaxies, from Miller et al. (2005)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41FF9D-14C3-8E42-A6A4-6A9295B3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162" y="0"/>
            <a:ext cx="3322838" cy="225648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F7B967-E41D-1C4D-9CDE-6249AC938947}"/>
              </a:ext>
            </a:extLst>
          </p:cNvPr>
          <p:cNvSpPr/>
          <p:nvPr/>
        </p:nvSpPr>
        <p:spPr>
          <a:xfrm>
            <a:off x="4533773" y="54933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4"/>
              </a:rPr>
              <a:t>https://developers.google.com/machine-learning/clustering/overview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498015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4130-CF27-CD44-B474-F7963582D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402" y="401701"/>
            <a:ext cx="10515600" cy="1325563"/>
          </a:xfrm>
        </p:spPr>
        <p:txBody>
          <a:bodyPr/>
          <a:lstStyle/>
          <a:p>
            <a:r>
              <a:rPr lang="en-US" dirty="0"/>
              <a:t>Hierarchical </a:t>
            </a:r>
            <a:br>
              <a:rPr lang="en-US" dirty="0"/>
            </a:br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E56C36D-7954-6744-B0C7-39E248E12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85"/>
          <a:stretch/>
        </p:blipFill>
        <p:spPr>
          <a:xfrm>
            <a:off x="4528291" y="0"/>
            <a:ext cx="7663709" cy="65471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B9D23-EDBC-B447-BFCE-251537B06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20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390B-3216-DD46-AE27-60F1C3ACBD0F}"/>
              </a:ext>
            </a:extLst>
          </p:cNvPr>
          <p:cNvSpPr/>
          <p:nvPr/>
        </p:nvSpPr>
        <p:spPr>
          <a:xfrm>
            <a:off x="201402" y="1805270"/>
            <a:ext cx="44124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Human Tumor Microarray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E5DA77-31AC-434A-A84F-16ABF723B086}"/>
              </a:ext>
            </a:extLst>
          </p:cNvPr>
          <p:cNvSpPr/>
          <p:nvPr/>
        </p:nvSpPr>
        <p:spPr>
          <a:xfrm>
            <a:off x="201402" y="3322069"/>
            <a:ext cx="391645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Elements of Statistical Learning, </a:t>
            </a:r>
          </a:p>
          <a:p>
            <a:r>
              <a:rPr lang="en-US" sz="2000" dirty="0"/>
              <a:t>Chapter 14.3.8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8A46FF-8AA8-314C-B8EB-ADFF0EAB8439}"/>
              </a:ext>
            </a:extLst>
          </p:cNvPr>
          <p:cNvSpPr/>
          <p:nvPr/>
        </p:nvSpPr>
        <p:spPr>
          <a:xfrm>
            <a:off x="201403" y="2379003"/>
            <a:ext cx="4412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64 samples, 6830 features (gene expression levels) </a:t>
            </a:r>
          </a:p>
        </p:txBody>
      </p:sp>
    </p:spTree>
    <p:extLst>
      <p:ext uri="{BB962C8B-B14F-4D97-AF65-F5344CB8AC3E}">
        <p14:creationId xmlns:p14="http://schemas.microsoft.com/office/powerpoint/2010/main" val="1414420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8A99-2F06-9B47-80E3-91E92087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91563"/>
            <a:ext cx="10515600" cy="1325563"/>
          </a:xfrm>
        </p:spPr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79A-C8CE-F44A-A5CA-E84FE43B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CC8EC3-08C9-8749-922B-3AAC4B6B0251}"/>
              </a:ext>
            </a:extLst>
          </p:cNvPr>
          <p:cNvSpPr/>
          <p:nvPr/>
        </p:nvSpPr>
        <p:spPr>
          <a:xfrm>
            <a:off x="838200" y="654504"/>
            <a:ext cx="59410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 dealing with very high-dimensional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DEF94-2F22-884F-9024-0188142B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76" y="2665362"/>
            <a:ext cx="27940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1CC531-A225-A34B-8EB1-9AEA22D8D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493" y="1119344"/>
            <a:ext cx="7855131" cy="3183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45413-1768-1340-9555-FFEC9D01F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409" y="4388164"/>
            <a:ext cx="5407297" cy="241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47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08A99-2F06-9B47-80E3-91E920871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C572CC-B383-F240-ADD2-3049431D9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958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Examples: Principal Component Analysis (PCA), t-SNE, 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Powerful unsupervised learning techniques for extracting </a:t>
            </a:r>
            <a:r>
              <a:rPr lang="en-US" b="1" dirty="0"/>
              <a:t>hidden</a:t>
            </a:r>
            <a:r>
              <a:rPr lang="en-US" dirty="0"/>
              <a:t> (potentially </a:t>
            </a:r>
            <a:r>
              <a:rPr lang="en-US" b="1" dirty="0"/>
              <a:t>lower dimensional</a:t>
            </a:r>
            <a:r>
              <a:rPr lang="en-US" dirty="0"/>
              <a:t>) structure from high dimensional datasets.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Useful for:</a:t>
            </a:r>
          </a:p>
          <a:p>
            <a:r>
              <a:rPr lang="en-US" b="1" dirty="0"/>
              <a:t>Visualization</a:t>
            </a:r>
          </a:p>
          <a:p>
            <a:r>
              <a:rPr lang="en-US" dirty="0"/>
              <a:t>Data </a:t>
            </a:r>
            <a:r>
              <a:rPr lang="en-US" b="1" dirty="0"/>
              <a:t>compression</a:t>
            </a:r>
            <a:r>
              <a:rPr lang="en-US" dirty="0"/>
              <a:t> for faster supervised learning</a:t>
            </a:r>
          </a:p>
          <a:p>
            <a:r>
              <a:rPr lang="en-US" b="1" dirty="0"/>
              <a:t>Noise removal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D79A-C8CE-F44A-A5CA-E84FE43BC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AC8E04-6296-9C43-AE7F-F66276A56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0" y="3708400"/>
            <a:ext cx="2794000" cy="314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28680A-2D69-D549-AEC6-51DE4F93B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150" y="0"/>
            <a:ext cx="3834850" cy="15541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B8723C-4D44-714C-B4C1-4B7307572AB7}"/>
              </a:ext>
            </a:extLst>
          </p:cNvPr>
          <p:cNvSpPr txBox="1"/>
          <p:nvPr/>
        </p:nvSpPr>
        <p:spPr>
          <a:xfrm>
            <a:off x="5034305" y="6308079"/>
            <a:ext cx="4363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Based on slide by Nina </a:t>
            </a:r>
            <a:r>
              <a:rPr lang="en-US" sz="2400" dirty="0" err="1"/>
              <a:t>Balcan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307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6B51-1785-EE47-AD51-A52B9317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68108-9241-5540-904E-F69030ED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0055"/>
            <a:ext cx="10515600" cy="4351338"/>
          </a:xfrm>
        </p:spPr>
        <p:txBody>
          <a:bodyPr/>
          <a:lstStyle/>
          <a:p>
            <a:r>
              <a:rPr lang="en-US" dirty="0"/>
              <a:t>Principal Components (PC) are </a:t>
            </a:r>
            <a:r>
              <a:rPr lang="en-US" b="1" dirty="0"/>
              <a:t>orthogonal directions </a:t>
            </a:r>
            <a:r>
              <a:rPr lang="en-US" dirty="0"/>
              <a:t>that </a:t>
            </a:r>
            <a:r>
              <a:rPr lang="en-US" b="1" dirty="0"/>
              <a:t>capture most of the variance </a:t>
            </a:r>
            <a:r>
              <a:rPr lang="en-US" dirty="0"/>
              <a:t>in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7869-662F-7547-B356-C4560552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9DEE-952B-C04E-ACD8-2C0E224C5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2201130"/>
            <a:ext cx="6223000" cy="427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066049-A56C-654D-AA1D-474FC46F2F79}"/>
              </a:ext>
            </a:extLst>
          </p:cNvPr>
          <p:cNvSpPr txBox="1"/>
          <p:nvPr/>
        </p:nvSpPr>
        <p:spPr>
          <a:xfrm>
            <a:off x="8544517" y="3334552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</a:t>
            </a:r>
            <a:r>
              <a:rPr lang="en-US" sz="3200" b="1" dirty="0"/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DAD7-CA89-8842-BDF6-8B816025C255}"/>
              </a:ext>
            </a:extLst>
          </p:cNvPr>
          <p:cNvSpPr txBox="1"/>
          <p:nvPr/>
        </p:nvSpPr>
        <p:spPr>
          <a:xfrm>
            <a:off x="5915296" y="4777868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</a:t>
            </a:r>
            <a:r>
              <a:rPr lang="en-US" sz="3200" b="1" dirty="0"/>
              <a:t> 2</a:t>
            </a:r>
          </a:p>
        </p:txBody>
      </p:sp>
    </p:spTree>
    <p:extLst>
      <p:ext uri="{BB962C8B-B14F-4D97-AF65-F5344CB8AC3E}">
        <p14:creationId xmlns:p14="http://schemas.microsoft.com/office/powerpoint/2010/main" val="2445308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6B51-1785-EE47-AD51-A52B9317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7869-662F-7547-B356-C4560552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884C11-5847-964E-9FBA-80224EE46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34503" y="993598"/>
            <a:ext cx="14661005" cy="58644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01B7421-8927-7F47-9540-FD8DFD60B804}"/>
              </a:ext>
            </a:extLst>
          </p:cNvPr>
          <p:cNvSpPr/>
          <p:nvPr/>
        </p:nvSpPr>
        <p:spPr>
          <a:xfrm>
            <a:off x="4973494" y="1023578"/>
            <a:ext cx="52245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3"/>
              </a:rPr>
              <a:t>https://stats.stackexchange.com/a/140579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413489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6B51-1785-EE47-AD51-A52B9317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68108-9241-5540-904E-F69030EDB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9188"/>
            <a:ext cx="10515600" cy="4351338"/>
          </a:xfrm>
        </p:spPr>
        <p:txBody>
          <a:bodyPr/>
          <a:lstStyle/>
          <a:p>
            <a:r>
              <a:rPr lang="en-US" dirty="0"/>
              <a:t>Principal Components (PC) are </a:t>
            </a:r>
            <a:r>
              <a:rPr lang="en-US" b="1" dirty="0"/>
              <a:t>orthogonal directions </a:t>
            </a:r>
            <a:r>
              <a:rPr lang="en-US" dirty="0"/>
              <a:t>that </a:t>
            </a:r>
            <a:r>
              <a:rPr lang="en-US" b="1" dirty="0"/>
              <a:t>capture most of the variance </a:t>
            </a:r>
            <a:r>
              <a:rPr lang="en-US" dirty="0"/>
              <a:t>in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7869-662F-7547-B356-C4560552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066049-A56C-654D-AA1D-474FC46F2F79}"/>
              </a:ext>
            </a:extLst>
          </p:cNvPr>
          <p:cNvSpPr txBox="1"/>
          <p:nvPr/>
        </p:nvSpPr>
        <p:spPr>
          <a:xfrm>
            <a:off x="8475647" y="6234238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</a:t>
            </a:r>
            <a:r>
              <a:rPr lang="en-US" sz="3200" b="1" dirty="0"/>
              <a:t> 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42DAD7-CA89-8842-BDF6-8B816025C255}"/>
              </a:ext>
            </a:extLst>
          </p:cNvPr>
          <p:cNvSpPr txBox="1"/>
          <p:nvPr/>
        </p:nvSpPr>
        <p:spPr>
          <a:xfrm>
            <a:off x="5534079" y="3905088"/>
            <a:ext cx="10967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PC</a:t>
            </a:r>
            <a:r>
              <a:rPr lang="en-US" sz="3200" b="1" dirty="0"/>
              <a:t>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76F5D5-D123-C54D-991B-7EC3F40AC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48" y="2830512"/>
            <a:ext cx="4368800" cy="370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132399D-0BF3-E04D-8D58-0BF9EE8C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68" y="2278438"/>
            <a:ext cx="4163255" cy="406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07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6B51-1785-EE47-AD51-A52B93176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Principal Component Analysis (PCA)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768108-9241-5540-904E-F69030EDB9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09188"/>
                <a:ext cx="10515600" cy="514716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Dataset</a:t>
                </a:r>
                <a:r>
                  <a:rPr lang="en-US" i="1" dirty="0"/>
                  <a:t> S = {x</a:t>
                </a:r>
                <a:r>
                  <a:rPr lang="en-US" i="1" baseline="-25000" dirty="0"/>
                  <a:t>i</a:t>
                </a:r>
                <a:r>
                  <a:rPr lang="en-US" i="1" dirty="0"/>
                  <a:t>}</a:t>
                </a:r>
                <a:r>
                  <a:rPr lang="en-US" i="1" baseline="-25000" dirty="0" err="1"/>
                  <a:t>i</a:t>
                </a:r>
                <a:r>
                  <a:rPr lang="en-US" i="1" baseline="-25000" dirty="0"/>
                  <a:t> = 1,…,n</a:t>
                </a:r>
              </a:p>
              <a:p>
                <a:pPr lvl="1"/>
                <a:r>
                  <a:rPr lang="en-US" dirty="0"/>
                  <a:t>x</a:t>
                </a:r>
                <a:r>
                  <a:rPr lang="en-US" baseline="-25000" dirty="0"/>
                  <a:t>i</a:t>
                </a:r>
                <a:r>
                  <a:rPr lang="en-US" dirty="0"/>
                  <a:t>: data example with d attributes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mean data point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PCA </a:t>
                </a:r>
                <a:r>
                  <a:rPr lang="en-US" b="1" dirty="0"/>
                  <a:t>approximates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1" dirty="0"/>
                  <a:t> by finding projection directions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such that: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)⋅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+…+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)⋅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and the reconstruction error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is minimized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orthogonal</a:t>
                </a:r>
                <a:r>
                  <a:rPr lang="en-US" dirty="0"/>
                  <a:t> unit vectors.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768108-9241-5540-904E-F69030EDB9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09188"/>
                <a:ext cx="10515600" cy="5147162"/>
              </a:xfrm>
              <a:blipFill>
                <a:blip r:embed="rId2"/>
                <a:stretch>
                  <a:fillRect l="-1086" t="-1966" b="-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47869-662F-7547-B356-C4560552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0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BA09-6F4F-424E-9AF9-8ABCC75E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PCA for Face Reconstruction </a:t>
            </a:r>
            <a:br>
              <a:rPr lang="en-US" dirty="0"/>
            </a:br>
            <a:r>
              <a:rPr lang="en-US" sz="2800" dirty="0"/>
              <a:t>Eigenfaces, slide based on Derek </a:t>
            </a:r>
            <a:r>
              <a:rPr lang="en-US" sz="2800" dirty="0" err="1"/>
              <a:t>Hoeim’s</a:t>
            </a:r>
            <a:r>
              <a:rPr lang="en-US" sz="2800" dirty="0"/>
              <a:t>, UIUC CS543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1865BB-C71E-DF4B-B6DC-7779FB0A70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602" y="1854480"/>
            <a:ext cx="4692278" cy="46844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9B21-33EE-134E-9FDD-A2050A09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280D97C-676F-7345-99D9-0A2FF3709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554" y="2347595"/>
            <a:ext cx="3017856" cy="30119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20E5A0-45A3-EE4A-8073-912969D97E12}"/>
              </a:ext>
            </a:extLst>
          </p:cNvPr>
          <p:cNvSpPr txBox="1"/>
          <p:nvPr/>
        </p:nvSpPr>
        <p:spPr>
          <a:xfrm>
            <a:off x="1214590" y="1392815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Image dataset, </a:t>
            </a:r>
            <a:r>
              <a:rPr lang="en-US" sz="2400" i="1" dirty="0"/>
              <a:t>{x</a:t>
            </a:r>
            <a:r>
              <a:rPr lang="en-US" sz="2400" i="1" baseline="-25000" dirty="0"/>
              <a:t>i</a:t>
            </a:r>
            <a:r>
              <a:rPr lang="en-US" sz="2400" i="1" dirty="0"/>
              <a:t>}</a:t>
            </a:r>
            <a:r>
              <a:rPr lang="en-US" sz="2400" i="1" baseline="-25000" dirty="0" err="1"/>
              <a:t>i</a:t>
            </a:r>
            <a:r>
              <a:rPr lang="en-US" sz="2400" i="1" baseline="-25000" dirty="0"/>
              <a:t> = 1,…,n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239293-D919-824F-9BDC-75E6E4B790BB}"/>
              </a:ext>
            </a:extLst>
          </p:cNvPr>
          <p:cNvSpPr txBox="1"/>
          <p:nvPr/>
        </p:nvSpPr>
        <p:spPr>
          <a:xfrm>
            <a:off x="7756704" y="1489152"/>
            <a:ext cx="3627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64 Principal Components</a:t>
            </a:r>
            <a:endParaRPr lang="en-US" sz="2400" i="1" baseline="-25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835648-4A76-DD47-BD0E-88A962D1D888}"/>
                  </a:ext>
                </a:extLst>
              </p:cNvPr>
              <p:cNvSpPr/>
              <p:nvPr/>
            </p:nvSpPr>
            <p:spPr>
              <a:xfrm>
                <a:off x="8452920" y="1799136"/>
                <a:ext cx="22354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63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C835648-4A76-DD47-BD0E-88A962D1D8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920" y="1799136"/>
                <a:ext cx="2235484" cy="523220"/>
              </a:xfrm>
              <a:prstGeom prst="rect">
                <a:avLst/>
              </a:prstGeom>
              <a:blipFill>
                <a:blip r:embed="rId4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DCD4289A-AE64-E04E-9006-AE4CDE5860E7}"/>
              </a:ext>
            </a:extLst>
          </p:cNvPr>
          <p:cNvSpPr/>
          <p:nvPr/>
        </p:nvSpPr>
        <p:spPr>
          <a:xfrm>
            <a:off x="5837676" y="3813636"/>
            <a:ext cx="1692032" cy="494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1EF8D9-9476-C645-AC8C-85FBEAFA6213}"/>
              </a:ext>
            </a:extLst>
          </p:cNvPr>
          <p:cNvSpPr/>
          <p:nvPr/>
        </p:nvSpPr>
        <p:spPr>
          <a:xfrm>
            <a:off x="5526689" y="3373600"/>
            <a:ext cx="2310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PCA algorithm</a:t>
            </a:r>
          </a:p>
        </p:txBody>
      </p:sp>
    </p:spTree>
    <p:extLst>
      <p:ext uri="{BB962C8B-B14F-4D97-AF65-F5344CB8AC3E}">
        <p14:creationId xmlns:p14="http://schemas.microsoft.com/office/powerpoint/2010/main" val="38306322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BA09-6F4F-424E-9AF9-8ABCC75E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PCA for Face Reconstruction </a:t>
            </a:r>
            <a:br>
              <a:rPr lang="en-US" dirty="0"/>
            </a:br>
            <a:r>
              <a:rPr lang="en-US" sz="2800" dirty="0"/>
              <a:t>Eigenfaces, slide based on Derek </a:t>
            </a:r>
            <a:r>
              <a:rPr lang="en-US" sz="2800" dirty="0" err="1"/>
              <a:t>Hoeim’s</a:t>
            </a:r>
            <a:r>
              <a:rPr lang="en-US" sz="2800" dirty="0"/>
              <a:t>, UIUC CS543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9B21-33EE-134E-9FDD-A2050A09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28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E2874B-0A47-0C42-A7A0-1D73DCD9F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014079"/>
            <a:ext cx="11379200" cy="12573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0CF8C3-BDD8-8241-BD77-E9E037B6449C}"/>
              </a:ext>
            </a:extLst>
          </p:cNvPr>
          <p:cNvSpPr txBox="1"/>
          <p:nvPr/>
        </p:nvSpPr>
        <p:spPr>
          <a:xfrm>
            <a:off x="838200" y="1782415"/>
            <a:ext cx="74446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Face Reconstruction using the Principal Components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718C69-2FC6-F44C-B5BD-40B674CC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1098550"/>
            <a:ext cx="1727200" cy="1701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3BAA47-58F6-9845-99B9-1925FED9C23D}"/>
                  </a:ext>
                </a:extLst>
              </p:cNvPr>
              <p:cNvSpPr/>
              <p:nvPr/>
            </p:nvSpPr>
            <p:spPr>
              <a:xfrm>
                <a:off x="554695" y="4352192"/>
                <a:ext cx="194566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3BAA47-58F6-9845-99B9-1925FED9C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5" y="4352192"/>
                <a:ext cx="1945661" cy="1015663"/>
              </a:xfrm>
              <a:prstGeom prst="rect">
                <a:avLst/>
              </a:prstGeom>
              <a:blipFill>
                <a:blip r:embed="rId4"/>
                <a:stretch>
                  <a:fillRect t="-8642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14058E-C4E2-9942-A3F0-C5ACF53AD243}"/>
                  </a:ext>
                </a:extLst>
              </p:cNvPr>
              <p:cNvSpPr/>
              <p:nvPr/>
            </p:nvSpPr>
            <p:spPr>
              <a:xfrm>
                <a:off x="2475935" y="4319817"/>
                <a:ext cx="84010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dirty="0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14058E-C4E2-9942-A3F0-C5ACF53AD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35" y="4319817"/>
                <a:ext cx="840102" cy="1015663"/>
              </a:xfrm>
              <a:prstGeom prst="rect">
                <a:avLst/>
              </a:prstGeom>
              <a:blipFill>
                <a:blip r:embed="rId5"/>
                <a:stretch>
                  <a:fillRect l="-5970" r="-4478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98CAA5B-8B55-C441-81AB-3B152F1D24C9}"/>
                  </a:ext>
                </a:extLst>
              </p:cNvPr>
              <p:cNvSpPr/>
              <p:nvPr/>
            </p:nvSpPr>
            <p:spPr>
              <a:xfrm>
                <a:off x="3868654" y="4607212"/>
                <a:ext cx="31389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98CAA5B-8B55-C441-81AB-3B152F1D2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54" y="4607212"/>
                <a:ext cx="3138936" cy="584775"/>
              </a:xfrm>
              <a:prstGeom prst="rect">
                <a:avLst/>
              </a:prstGeom>
              <a:blipFill>
                <a:blip r:embed="rId6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454184-8E5F-594C-AEF9-CCEC6904AFBE}"/>
                  </a:ext>
                </a:extLst>
              </p:cNvPr>
              <p:cNvSpPr/>
              <p:nvPr/>
            </p:nvSpPr>
            <p:spPr>
              <a:xfrm>
                <a:off x="9053064" y="4535260"/>
                <a:ext cx="31389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454184-8E5F-594C-AEF9-CCEC6904A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064" y="4535260"/>
                <a:ext cx="3138936" cy="584775"/>
              </a:xfrm>
              <a:prstGeom prst="rect">
                <a:avLst/>
              </a:prstGeom>
              <a:blipFill>
                <a:blip r:embed="rId7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8AAB9B-E453-EE4C-B90F-DEF22608D5CD}"/>
                  </a:ext>
                </a:extLst>
              </p:cNvPr>
              <p:cNvSpPr/>
              <p:nvPr/>
            </p:nvSpPr>
            <p:spPr>
              <a:xfrm>
                <a:off x="7665126" y="4533098"/>
                <a:ext cx="607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8AAB9B-E453-EE4C-B90F-DEF22608D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126" y="4533098"/>
                <a:ext cx="607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43303A-2487-004E-85A9-37FF26F32F5B}"/>
                  </a:ext>
                </a:extLst>
              </p:cNvPr>
              <p:cNvSpPr/>
              <p:nvPr/>
            </p:nvSpPr>
            <p:spPr>
              <a:xfrm>
                <a:off x="3389955" y="4568177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43303A-2487-004E-85A9-37FF26F32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955" y="4568177"/>
                <a:ext cx="657551" cy="646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874F1A-E261-D449-8B84-5D3CEBDA02FF}"/>
                  </a:ext>
                </a:extLst>
              </p:cNvPr>
              <p:cNvSpPr/>
              <p:nvPr/>
            </p:nvSpPr>
            <p:spPr>
              <a:xfrm>
                <a:off x="6955123" y="4556916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874F1A-E261-D449-8B84-5D3CEBDA0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23" y="4556916"/>
                <a:ext cx="65755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430034-4608-4B42-AD7B-9DF03E8A236E}"/>
                  </a:ext>
                </a:extLst>
              </p:cNvPr>
              <p:cNvSpPr/>
              <p:nvPr/>
            </p:nvSpPr>
            <p:spPr>
              <a:xfrm>
                <a:off x="8325438" y="4556916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430034-4608-4B42-AD7B-9DF03E8A2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438" y="4556916"/>
                <a:ext cx="65755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DC53DD-7563-0449-81A4-3FE63E85990D}"/>
                  </a:ext>
                </a:extLst>
              </p:cNvPr>
              <p:cNvSpPr/>
              <p:nvPr/>
            </p:nvSpPr>
            <p:spPr>
              <a:xfrm>
                <a:off x="10250579" y="1339701"/>
                <a:ext cx="829907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0DC53DD-7563-0449-81A4-3FE63E8599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0579" y="1339701"/>
                <a:ext cx="829907" cy="101566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C7C7A2-FC90-CD41-A6D0-6CFBC9246CA0}"/>
              </a:ext>
            </a:extLst>
          </p:cNvPr>
          <p:cNvCxnSpPr>
            <a:cxnSpLocks/>
          </p:cNvCxnSpPr>
          <p:nvPr/>
        </p:nvCxnSpPr>
        <p:spPr>
          <a:xfrm flipH="1" flipV="1">
            <a:off x="4827585" y="4207188"/>
            <a:ext cx="644577" cy="464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FAA8F2-E40A-9340-8A86-7C4F08F2A67B}"/>
              </a:ext>
            </a:extLst>
          </p:cNvPr>
          <p:cNvCxnSpPr>
            <a:cxnSpLocks/>
          </p:cNvCxnSpPr>
          <p:nvPr/>
        </p:nvCxnSpPr>
        <p:spPr>
          <a:xfrm flipV="1">
            <a:off x="10520291" y="4207188"/>
            <a:ext cx="707342" cy="385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683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9BA09-6F4F-424E-9AF9-8ABCC75E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PCA for Face Reconstruction </a:t>
            </a:r>
            <a:br>
              <a:rPr lang="en-US" dirty="0"/>
            </a:br>
            <a:r>
              <a:rPr lang="en-US" sz="2800" dirty="0"/>
              <a:t>Eigenfaces, slide based on Derek </a:t>
            </a:r>
            <a:r>
              <a:rPr lang="en-US" sz="2800" dirty="0" err="1"/>
              <a:t>Hoeim’s</a:t>
            </a:r>
            <a:r>
              <a:rPr lang="en-US" sz="2800" dirty="0"/>
              <a:t>, UIUC CS543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89B21-33EE-134E-9FDD-A2050A09B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29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EE2874B-0A47-0C42-A7A0-1D73DCD9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3014079"/>
            <a:ext cx="11379200" cy="1257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0CF8C3-BDD8-8241-BD77-E9E037B6449C}"/>
                  </a:ext>
                </a:extLst>
              </p:cNvPr>
              <p:cNvSpPr txBox="1"/>
              <p:nvPr/>
            </p:nvSpPr>
            <p:spPr>
              <a:xfrm>
                <a:off x="554695" y="1325563"/>
                <a:ext cx="11360674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Face Recognition using PCA:</a:t>
                </a:r>
              </a:p>
              <a:p>
                <a:r>
                  <a:rPr lang="en-US" sz="2400" dirty="0"/>
                  <a:t>	1- Given face image datasets, </a:t>
                </a:r>
                <a:r>
                  <a:rPr lang="en-US" sz="2400" b="1" dirty="0"/>
                  <a:t>extract Principal Components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	2- Given new image, </a:t>
                </a:r>
                <a:r>
                  <a:rPr lang="en-US" sz="2400" b="1" dirty="0"/>
                  <a:t>project</a:t>
                </a:r>
                <a:r>
                  <a:rPr lang="en-US" sz="2400" dirty="0"/>
                  <a:t> onto PCs.</a:t>
                </a:r>
              </a:p>
              <a:p>
                <a:r>
                  <a:rPr lang="en-US" sz="2400" dirty="0"/>
                  <a:t>	3- </a:t>
                </a:r>
                <a:r>
                  <a:rPr lang="en-US" sz="2400" b="1" dirty="0"/>
                  <a:t>Find closest </a:t>
                </a:r>
                <a:r>
                  <a:rPr lang="en-US" sz="2400" dirty="0"/>
                  <a:t>(projected) image in training dataset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0CF8C3-BDD8-8241-BD77-E9E037B64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5" y="1325563"/>
                <a:ext cx="11360674" cy="1569660"/>
              </a:xfrm>
              <a:prstGeom prst="rect">
                <a:avLst/>
              </a:prstGeom>
              <a:blipFill>
                <a:blip r:embed="rId4"/>
                <a:stretch>
                  <a:fillRect l="-782" t="-2400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3BAA47-58F6-9845-99B9-1925FED9C23D}"/>
                  </a:ext>
                </a:extLst>
              </p:cNvPr>
              <p:cNvSpPr/>
              <p:nvPr/>
            </p:nvSpPr>
            <p:spPr>
              <a:xfrm>
                <a:off x="554695" y="4352192"/>
                <a:ext cx="1945661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6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sz="6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3BAA47-58F6-9845-99B9-1925FED9C2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95" y="4352192"/>
                <a:ext cx="1945661" cy="1015663"/>
              </a:xfrm>
              <a:prstGeom prst="rect">
                <a:avLst/>
              </a:prstGeom>
              <a:blipFill>
                <a:blip r:embed="rId5"/>
                <a:stretch>
                  <a:fillRect t="-8642" b="-86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14058E-C4E2-9942-A3F0-C5ACF53AD243}"/>
                  </a:ext>
                </a:extLst>
              </p:cNvPr>
              <p:cNvSpPr/>
              <p:nvPr/>
            </p:nvSpPr>
            <p:spPr>
              <a:xfrm>
                <a:off x="2475935" y="4319817"/>
                <a:ext cx="840102" cy="10156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i="1" dirty="0" smtClean="0">
                          <a:latin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814058E-C4E2-9942-A3F0-C5ACF53AD2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935" y="4319817"/>
                <a:ext cx="840102" cy="1015663"/>
              </a:xfrm>
              <a:prstGeom prst="rect">
                <a:avLst/>
              </a:prstGeom>
              <a:blipFill>
                <a:blip r:embed="rId6"/>
                <a:stretch>
                  <a:fillRect l="-5970" r="-4478" b="-16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98CAA5B-8B55-C441-81AB-3B152F1D24C9}"/>
                  </a:ext>
                </a:extLst>
              </p:cNvPr>
              <p:cNvSpPr/>
              <p:nvPr/>
            </p:nvSpPr>
            <p:spPr>
              <a:xfrm>
                <a:off x="3868654" y="4607212"/>
                <a:ext cx="31389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698CAA5B-8B55-C441-81AB-3B152F1D24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8654" y="4607212"/>
                <a:ext cx="3138936" cy="584775"/>
              </a:xfrm>
              <a:prstGeom prst="rect">
                <a:avLst/>
              </a:prstGeom>
              <a:blipFill>
                <a:blip r:embed="rId7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454184-8E5F-594C-AEF9-CCEC6904AFBE}"/>
                  </a:ext>
                </a:extLst>
              </p:cNvPr>
              <p:cNvSpPr/>
              <p:nvPr/>
            </p:nvSpPr>
            <p:spPr>
              <a:xfrm>
                <a:off x="9053064" y="4535260"/>
                <a:ext cx="3138936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2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) ⋅</m:t>
                          </m:r>
                          <m:sSub>
                            <m:sSubPr>
                              <m:ctrlP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sz="32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 dirty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A454184-8E5F-594C-AEF9-CCEC6904AF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3064" y="4535260"/>
                <a:ext cx="3138936" cy="584775"/>
              </a:xfrm>
              <a:prstGeom prst="rect">
                <a:avLst/>
              </a:prstGeom>
              <a:blipFill>
                <a:blip r:embed="rId8"/>
                <a:stretch>
                  <a:fillRect b="-25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8AAB9B-E453-EE4C-B90F-DEF22608D5CD}"/>
                  </a:ext>
                </a:extLst>
              </p:cNvPr>
              <p:cNvSpPr/>
              <p:nvPr/>
            </p:nvSpPr>
            <p:spPr>
              <a:xfrm>
                <a:off x="7665126" y="4533098"/>
                <a:ext cx="607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4F8AAB9B-E453-EE4C-B90F-DEF22608D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126" y="4533098"/>
                <a:ext cx="607859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43303A-2487-004E-85A9-37FF26F32F5B}"/>
                  </a:ext>
                </a:extLst>
              </p:cNvPr>
              <p:cNvSpPr/>
              <p:nvPr/>
            </p:nvSpPr>
            <p:spPr>
              <a:xfrm>
                <a:off x="3389955" y="4568177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143303A-2487-004E-85A9-37FF26F32F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955" y="4568177"/>
                <a:ext cx="657551" cy="64633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874F1A-E261-D449-8B84-5D3CEBDA02FF}"/>
                  </a:ext>
                </a:extLst>
              </p:cNvPr>
              <p:cNvSpPr/>
              <p:nvPr/>
            </p:nvSpPr>
            <p:spPr>
              <a:xfrm>
                <a:off x="6955123" y="4556916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1874F1A-E261-D449-8B84-5D3CEBDA02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123" y="4556916"/>
                <a:ext cx="657551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430034-4608-4B42-AD7B-9DF03E8A236E}"/>
                  </a:ext>
                </a:extLst>
              </p:cNvPr>
              <p:cNvSpPr/>
              <p:nvPr/>
            </p:nvSpPr>
            <p:spPr>
              <a:xfrm>
                <a:off x="8325438" y="4556916"/>
                <a:ext cx="657551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2430034-4608-4B42-AD7B-9DF03E8A23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5438" y="4556916"/>
                <a:ext cx="657551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1C7C7A2-FC90-CD41-A6D0-6CFBC9246CA0}"/>
              </a:ext>
            </a:extLst>
          </p:cNvPr>
          <p:cNvCxnSpPr>
            <a:cxnSpLocks/>
          </p:cNvCxnSpPr>
          <p:nvPr/>
        </p:nvCxnSpPr>
        <p:spPr>
          <a:xfrm flipH="1" flipV="1">
            <a:off x="4827585" y="4207188"/>
            <a:ext cx="644577" cy="4642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FAA8F2-E40A-9340-8A86-7C4F08F2A67B}"/>
              </a:ext>
            </a:extLst>
          </p:cNvPr>
          <p:cNvCxnSpPr>
            <a:cxnSpLocks/>
          </p:cNvCxnSpPr>
          <p:nvPr/>
        </p:nvCxnSpPr>
        <p:spPr>
          <a:xfrm flipV="1">
            <a:off x="10520291" y="4207188"/>
            <a:ext cx="707342" cy="38563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472FEDD-D0D0-FE4A-893D-03AD84AB41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9850" y="5273675"/>
            <a:ext cx="6972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5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C889-2E66-4745-ADDB-D1FEB7F56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86" y="-247284"/>
            <a:ext cx="10515600" cy="1325563"/>
          </a:xfrm>
        </p:spPr>
        <p:txBody>
          <a:bodyPr/>
          <a:lstStyle/>
          <a:p>
            <a:r>
              <a:rPr lang="en-US" dirty="0"/>
              <a:t>Data Preparation for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CFE3-3948-F641-8ED0-5894CFF0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F622E59-7CF6-E445-8873-8A596FAF0E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9652" y="2141537"/>
            <a:ext cx="9228568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68B28D-2F55-D742-981E-F1B150068501}"/>
              </a:ext>
            </a:extLst>
          </p:cNvPr>
          <p:cNvSpPr txBox="1"/>
          <p:nvPr/>
        </p:nvSpPr>
        <p:spPr>
          <a:xfrm>
            <a:off x="2763760" y="1649857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Raw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6F432F-54BC-B840-93D8-D06E5CAB1873}"/>
              </a:ext>
            </a:extLst>
          </p:cNvPr>
          <p:cNvSpPr txBox="1"/>
          <p:nvPr/>
        </p:nvSpPr>
        <p:spPr>
          <a:xfrm>
            <a:off x="6900909" y="1649857"/>
            <a:ext cx="3241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Standardized </a:t>
            </a:r>
            <a:r>
              <a:rPr lang="en-US" sz="2800" dirty="0"/>
              <a:t>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CBAECC-DD14-6745-88E6-7CEB6C2D79B9}"/>
              </a:ext>
            </a:extLst>
          </p:cNvPr>
          <p:cNvSpPr txBox="1"/>
          <p:nvPr/>
        </p:nvSpPr>
        <p:spPr>
          <a:xfrm>
            <a:off x="3764014" y="741378"/>
            <a:ext cx="4663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 points are colored by a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13734979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PCA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b="1" dirty="0"/>
              <a:t>Fast</a:t>
            </a:r>
            <a:r>
              <a:rPr lang="en-US" dirty="0"/>
              <a:t> to compute an optimal solution: an eigenvector problem</a:t>
            </a:r>
          </a:p>
          <a:p>
            <a:pPr lvl="1"/>
            <a:r>
              <a:rPr lang="en-US" b="1" dirty="0"/>
              <a:t>No hyper-parameters </a:t>
            </a:r>
            <a:r>
              <a:rPr lang="en-US" dirty="0"/>
              <a:t>to tune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Limited to </a:t>
            </a:r>
            <a:r>
              <a:rPr lang="en-US" b="1" dirty="0"/>
              <a:t>second-order </a:t>
            </a:r>
            <a:r>
              <a:rPr lang="en-US" dirty="0"/>
              <a:t>dependencies (variance is the limit)</a:t>
            </a:r>
          </a:p>
          <a:p>
            <a:pPr lvl="1"/>
            <a:r>
              <a:rPr lang="en-US" dirty="0"/>
              <a:t>Limited to </a:t>
            </a:r>
            <a:r>
              <a:rPr lang="en-US" b="1" dirty="0"/>
              <a:t>linear</a:t>
            </a:r>
            <a:r>
              <a:rPr lang="en-US" dirty="0"/>
              <a:t> projections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8931FB-BC82-384C-B8DC-11FE38E71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86" y="4001294"/>
            <a:ext cx="4861808" cy="164954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A077164-8399-A84B-8848-108B53CDF6AC}"/>
              </a:ext>
            </a:extLst>
          </p:cNvPr>
          <p:cNvSpPr/>
          <p:nvPr/>
        </p:nvSpPr>
        <p:spPr>
          <a:xfrm>
            <a:off x="6761012" y="5774972"/>
            <a:ext cx="5100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From Michael </a:t>
            </a:r>
            <a:r>
              <a:rPr lang="en-US" dirty="0" err="1"/>
              <a:t>Guerzhoy’s</a:t>
            </a:r>
            <a:r>
              <a:rPr lang="en-US" dirty="0"/>
              <a:t> slides, </a:t>
            </a:r>
            <a:r>
              <a:rPr lang="en-US" dirty="0" err="1"/>
              <a:t>UofT</a:t>
            </a:r>
            <a:r>
              <a:rPr lang="en-US" dirty="0"/>
              <a:t> CSC320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DAD5D6-6D59-514C-B3BD-74E68CC4E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647" y="136525"/>
            <a:ext cx="5277484" cy="380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610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FC25-026B-C44A-B3E6-4A15A6EF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t-SNE</a:t>
            </a:r>
            <a:br>
              <a:rPr lang="en-US" dirty="0"/>
            </a:br>
            <a:r>
              <a:rPr lang="en-US" sz="2800" b="1" dirty="0"/>
              <a:t>t</a:t>
            </a:r>
            <a:r>
              <a:rPr lang="en-US" sz="2800" dirty="0"/>
              <a:t>-Distributed </a:t>
            </a:r>
            <a:r>
              <a:rPr lang="en-US" sz="2800" b="1" dirty="0"/>
              <a:t>S</a:t>
            </a:r>
            <a:r>
              <a:rPr lang="en-US" sz="2800" dirty="0"/>
              <a:t>tochastic </a:t>
            </a:r>
            <a:r>
              <a:rPr lang="en-US" sz="2800" b="1" dirty="0"/>
              <a:t>N</a:t>
            </a:r>
            <a:r>
              <a:rPr lang="en-US" sz="2800" dirty="0"/>
              <a:t>eighbor </a:t>
            </a:r>
            <a:r>
              <a:rPr lang="en-US" sz="2800" b="1" dirty="0"/>
              <a:t>E</a:t>
            </a:r>
            <a:r>
              <a:rPr lang="en-US" sz="2800" dirty="0"/>
              <a:t>mbedding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66156-4B97-1A4A-844E-D8D7270A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31</a:t>
            </a:fld>
            <a:endParaRPr lang="en-US"/>
          </a:p>
        </p:txBody>
      </p:sp>
      <p:pic>
        <p:nvPicPr>
          <p:cNvPr id="1026" name="Picture 2" descr="https://lh5.googleusercontent.com/AEyB_GwbWih8Ye0jqYfE_RCGo5JP9TBdqRFZn_2f6nn7CunKCCORUi2eD1r-oLDBi5bSOV7xJVD0RIIE0AJn0gEVxa9if3DH2AOALt_CWn3jNdMUqYhdRL0bUohUUGtjeQPCEr8F">
            <a:extLst>
              <a:ext uri="{FF2B5EF4-FFF2-40B4-BE49-F238E27FC236}">
                <a16:creationId xmlns:a16="http://schemas.microsoft.com/office/drawing/2014/main" id="{F7A16058-AC9E-7843-8230-093F1E6902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6" y="2401439"/>
            <a:ext cx="4873052" cy="385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AA834E-89F0-7C41-B647-BD77D521943A}"/>
              </a:ext>
            </a:extLst>
          </p:cNvPr>
          <p:cNvSpPr txBox="1"/>
          <p:nvPr/>
        </p:nvSpPr>
        <p:spPr>
          <a:xfrm>
            <a:off x="259177" y="1840078"/>
            <a:ext cx="6003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784 dimensions</a:t>
            </a:r>
            <a:r>
              <a:rPr lang="en-US" sz="3200" dirty="0"/>
              <a:t> = 28x28 pixels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72203A3E-ACDA-0042-8452-78C063EC2430}"/>
              </a:ext>
            </a:extLst>
          </p:cNvPr>
          <p:cNvSpPr/>
          <p:nvPr/>
        </p:nvSpPr>
        <p:spPr>
          <a:xfrm>
            <a:off x="5492902" y="4128429"/>
            <a:ext cx="1281361" cy="4946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6EE9E8-89F5-4C47-BFBF-90C80CA25A43}"/>
              </a:ext>
            </a:extLst>
          </p:cNvPr>
          <p:cNvSpPr/>
          <p:nvPr/>
        </p:nvSpPr>
        <p:spPr>
          <a:xfrm>
            <a:off x="5584482" y="3674976"/>
            <a:ext cx="1023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t-SNE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3A3747-17D5-C54D-9BF1-86CDD3FEC85F}"/>
              </a:ext>
            </a:extLst>
          </p:cNvPr>
          <p:cNvSpPr/>
          <p:nvPr/>
        </p:nvSpPr>
        <p:spPr>
          <a:xfrm>
            <a:off x="8142264" y="1870855"/>
            <a:ext cx="24817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2 dimensions</a:t>
            </a: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71EEC9-3B8E-944B-BB96-FCD73F4DC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524" y="2574242"/>
            <a:ext cx="5422900" cy="4229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D2FC2E-5145-F748-917A-2B3CE2CAB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8661" y="53545"/>
            <a:ext cx="960849" cy="257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81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AFC25-026B-C44A-B3E6-4A15A6EFC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701" y="-9959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t-SNE</a:t>
            </a:r>
            <a:br>
              <a:rPr lang="en-US" dirty="0"/>
            </a:br>
            <a:r>
              <a:rPr lang="en-US" sz="2800" b="1" dirty="0"/>
              <a:t>t</a:t>
            </a:r>
            <a:r>
              <a:rPr lang="en-US" sz="2800" dirty="0"/>
              <a:t>-Distributed </a:t>
            </a:r>
            <a:r>
              <a:rPr lang="en-US" sz="2800" b="1" dirty="0"/>
              <a:t>S</a:t>
            </a:r>
            <a:r>
              <a:rPr lang="en-US" sz="2800" dirty="0"/>
              <a:t>tochastic </a:t>
            </a:r>
            <a:r>
              <a:rPr lang="en-US" sz="2800" b="1" dirty="0"/>
              <a:t>N</a:t>
            </a:r>
            <a:r>
              <a:rPr lang="en-US" sz="2800" dirty="0"/>
              <a:t>eighbor </a:t>
            </a:r>
            <a:r>
              <a:rPr lang="en-US" sz="2800" b="1" dirty="0"/>
              <a:t>E</a:t>
            </a:r>
            <a:r>
              <a:rPr lang="en-US" sz="2800" dirty="0"/>
              <a:t>mbedding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C66156-4B97-1A4A-844E-D8D7270A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 descr="https://lh5.googleusercontent.com/AEyB_GwbWih8Ye0jqYfE_RCGo5JP9TBdqRFZn_2f6nn7CunKCCORUi2eD1r-oLDBi5bSOV7xJVD0RIIE0AJn0gEVxa9if3DH2AOALt_CWn3jNdMUqYhdRL0bUohUUGtjeQPCEr8F">
            <a:extLst>
              <a:ext uri="{FF2B5EF4-FFF2-40B4-BE49-F238E27FC236}">
                <a16:creationId xmlns:a16="http://schemas.microsoft.com/office/drawing/2014/main" id="{F7A16058-AC9E-7843-8230-093F1E6902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r="63676" b="55538"/>
          <a:stretch/>
        </p:blipFill>
        <p:spPr bwMode="auto">
          <a:xfrm>
            <a:off x="838200" y="1771683"/>
            <a:ext cx="3006986" cy="225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D7fBwSCBq2RVnghhwOcH6iSLuBCGd3ZROd7eEUSPRkNcysS9BhZ4k8O4GNl0Fe7ME4W3QOYWheEKgXCNAfpQ4nDcqa6KSS7p9AY_UbJfY87xFIj7QbmfyYmBnVStgqdW3KQJuBK_">
            <a:extLst>
              <a:ext uri="{FF2B5EF4-FFF2-40B4-BE49-F238E27FC236}">
                <a16:creationId xmlns:a16="http://schemas.microsoft.com/office/drawing/2014/main" id="{9BAE7BFF-7000-AF49-BBB1-221738EF5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469" y="1831869"/>
            <a:ext cx="5050020" cy="105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3BA3035-2846-A74B-B405-BD897D13D46E}"/>
              </a:ext>
            </a:extLst>
          </p:cNvPr>
          <p:cNvSpPr/>
          <p:nvPr/>
        </p:nvSpPr>
        <p:spPr>
          <a:xfrm>
            <a:off x="2341693" y="1597102"/>
            <a:ext cx="1783830" cy="26009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B17D8F-2EC1-274C-A5C9-BF59A8E3455D}"/>
                  </a:ext>
                </a:extLst>
              </p:cNvPr>
              <p:cNvSpPr txBox="1"/>
              <p:nvPr/>
            </p:nvSpPr>
            <p:spPr>
              <a:xfrm>
                <a:off x="4774473" y="3027529"/>
                <a:ext cx="7172688" cy="10403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Probability that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“selects”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as “neighbor”.</a:t>
                </a:r>
              </a:p>
              <a:p>
                <a:r>
                  <a:rPr lang="en-US" sz="2000" dirty="0"/>
                  <a:t>Based on transforming Euclidean distance to a probability via a Gaussian distribution.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6B17D8F-2EC1-274C-A5C9-BF59A8E34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73" y="3027529"/>
                <a:ext cx="7172688" cy="1040349"/>
              </a:xfrm>
              <a:prstGeom prst="rect">
                <a:avLst/>
              </a:prstGeom>
              <a:blipFill>
                <a:blip r:embed="rId4"/>
                <a:stretch>
                  <a:fillRect l="-707" t="-2410" r="-177" b="-9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D0F5B56-4A37-0749-81C7-70981B960CA0}"/>
              </a:ext>
            </a:extLst>
          </p:cNvPr>
          <p:cNvCxnSpPr>
            <a:cxnSpLocks/>
          </p:cNvCxnSpPr>
          <p:nvPr/>
        </p:nvCxnSpPr>
        <p:spPr>
          <a:xfrm>
            <a:off x="3687580" y="1771683"/>
            <a:ext cx="4811843" cy="0"/>
          </a:xfrm>
          <a:prstGeom prst="lin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AEE4400-F4AE-8340-A0E1-F466DB8015C1}"/>
              </a:ext>
            </a:extLst>
          </p:cNvPr>
          <p:cNvSpPr/>
          <p:nvPr/>
        </p:nvSpPr>
        <p:spPr>
          <a:xfrm>
            <a:off x="4790099" y="1248748"/>
            <a:ext cx="26068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high probability</a:t>
            </a:r>
          </a:p>
        </p:txBody>
      </p:sp>
      <p:pic>
        <p:nvPicPr>
          <p:cNvPr id="2052" name="Picture 4" descr="https://lh4.googleusercontent.com/q8R-TYgO13sCelVcnu3SYEcFhoSYjzxohB8NLft9IohmdaXcvw8iQ5FoHDUN6htCDFwfIEg8vKW9eH3mpPQQxX7rdtPOd_DR3T_D5XY8z4xVVPc_JPjiqm21y1b5QSwinOCSwYqZ">
            <a:extLst>
              <a:ext uri="{FF2B5EF4-FFF2-40B4-BE49-F238E27FC236}">
                <a16:creationId xmlns:a16="http://schemas.microsoft.com/office/drawing/2014/main" id="{37DD765D-1B26-8B4E-81CB-6E2EFB81C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01" y="4235170"/>
            <a:ext cx="3968542" cy="109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B468B6-365B-2F40-9BEB-C6DB28BC88E1}"/>
                  </a:ext>
                </a:extLst>
              </p:cNvPr>
              <p:cNvSpPr txBox="1"/>
              <p:nvPr/>
            </p:nvSpPr>
            <p:spPr>
              <a:xfrm>
                <a:off x="4774473" y="5347688"/>
                <a:ext cx="7172688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is the low-dimensional mapping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is the probability that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“selects”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 as “neighbor”.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B468B6-365B-2F40-9BEB-C6DB28BC8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473" y="5347688"/>
                <a:ext cx="7172688" cy="732573"/>
              </a:xfrm>
              <a:prstGeom prst="rect">
                <a:avLst/>
              </a:prstGeom>
              <a:blipFill>
                <a:blip r:embed="rId6"/>
                <a:stretch>
                  <a:fillRect t="-3390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57479EC-CB39-D743-B132-743726B846FE}"/>
                  </a:ext>
                </a:extLst>
              </p:cNvPr>
              <p:cNvSpPr/>
              <p:nvPr/>
            </p:nvSpPr>
            <p:spPr>
              <a:xfrm>
                <a:off x="505917" y="4447860"/>
                <a:ext cx="3938772" cy="153824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t-SNE finds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 such that the two </a:t>
                </a:r>
                <a:r>
                  <a:rPr lang="en-US" sz="2400" b="1" dirty="0"/>
                  <a:t>probability distributions are similar </a:t>
                </a: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57479EC-CB39-D743-B132-743726B846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917" y="4447860"/>
                <a:ext cx="3938772" cy="1538241"/>
              </a:xfrm>
              <a:prstGeom prst="rect">
                <a:avLst/>
              </a:prstGeom>
              <a:blipFill>
                <a:blip r:embed="rId7"/>
                <a:stretch>
                  <a:fillRect l="-962" t="-3252" r="-641" b="-8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4087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63033-EE7D-6E45-BDD6-8861B225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t-SNE</a:t>
            </a:r>
            <a:br>
              <a:rPr lang="en-US" dirty="0"/>
            </a:br>
            <a:r>
              <a:rPr lang="en-US" b="1" dirty="0"/>
              <a:t>t</a:t>
            </a:r>
            <a:r>
              <a:rPr lang="en-US" dirty="0"/>
              <a:t>-Distributed </a:t>
            </a:r>
            <a:r>
              <a:rPr lang="en-US" b="1" dirty="0"/>
              <a:t>S</a:t>
            </a:r>
            <a:r>
              <a:rPr lang="en-US" dirty="0"/>
              <a:t>tochastic </a:t>
            </a:r>
            <a:r>
              <a:rPr lang="en-US" b="1" dirty="0"/>
              <a:t>N</a:t>
            </a:r>
            <a:r>
              <a:rPr lang="en-US" dirty="0"/>
              <a:t>eighbor </a:t>
            </a:r>
            <a:r>
              <a:rPr lang="en-US" b="1" dirty="0"/>
              <a:t>E</a:t>
            </a:r>
            <a:r>
              <a:rPr lang="en-US" dirty="0"/>
              <a:t>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3B7F3-E0A4-0D4B-BF48-B184A64D7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3C7BF-3278-544C-B24F-CDB6F56D3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34E9E8-2561-3F4F-80DF-39C0123F7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55310" y="1690688"/>
            <a:ext cx="6040967" cy="4530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F2AE02-46B5-5F4E-B604-B30A51F3F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726" y="2418062"/>
            <a:ext cx="4110567" cy="3082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DEF8CA-2815-4A4F-A220-029ABF55F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1926" y="2418009"/>
            <a:ext cx="4110567" cy="308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F5D486-0913-D04F-B3EE-44D0494CD91F}"/>
              </a:ext>
            </a:extLst>
          </p:cNvPr>
          <p:cNvSpPr txBox="1"/>
          <p:nvPr/>
        </p:nvSpPr>
        <p:spPr>
          <a:xfrm>
            <a:off x="5462653" y="1929182"/>
            <a:ext cx="1266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PCA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A1F40-8F02-C14B-85A7-B9C360E5C4D8}"/>
              </a:ext>
            </a:extLst>
          </p:cNvPr>
          <p:cNvSpPr txBox="1"/>
          <p:nvPr/>
        </p:nvSpPr>
        <p:spPr>
          <a:xfrm>
            <a:off x="9176768" y="1929182"/>
            <a:ext cx="15808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t-SNE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FEDC79-6D9F-8145-A871-22BD267F42BA}"/>
              </a:ext>
            </a:extLst>
          </p:cNvPr>
          <p:cNvSpPr txBox="1"/>
          <p:nvPr/>
        </p:nvSpPr>
        <p:spPr>
          <a:xfrm>
            <a:off x="1987580" y="6311900"/>
            <a:ext cx="818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>
                <a:hlinkClick r:id="rId5"/>
              </a:rPr>
              <a:t>https://scikit-learn.org/stable/auto_examples/manifold/plot_lle_digits.html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711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</a:t>
            </a:r>
            <a:r>
              <a:rPr lang="en-US" b="1" dirty="0"/>
              <a:t>t-SNE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Conserves </a:t>
            </a:r>
            <a:r>
              <a:rPr lang="en-US" b="1" dirty="0"/>
              <a:t>local and global patterns</a:t>
            </a:r>
            <a:r>
              <a:rPr lang="en-US" dirty="0"/>
              <a:t> in the data</a:t>
            </a:r>
          </a:p>
          <a:p>
            <a:pPr lvl="1"/>
            <a:r>
              <a:rPr lang="en-US" dirty="0"/>
              <a:t>Handles highly </a:t>
            </a:r>
            <a:r>
              <a:rPr lang="en-US" b="1" dirty="0"/>
              <a:t>non-linear </a:t>
            </a:r>
            <a:r>
              <a:rPr lang="en-US" dirty="0"/>
              <a:t>data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Slow</a:t>
            </a:r>
            <a:r>
              <a:rPr lang="en-US" dirty="0"/>
              <a:t> to compute, but </a:t>
            </a:r>
            <a:r>
              <a:rPr lang="en-US" b="1" dirty="0"/>
              <a:t>PCA</a:t>
            </a:r>
            <a:r>
              <a:rPr lang="en-US" dirty="0"/>
              <a:t> preprocessing speeds it up!</a:t>
            </a:r>
          </a:p>
          <a:p>
            <a:pPr lvl="1"/>
            <a:r>
              <a:rPr lang="en-US" dirty="0"/>
              <a:t>Requires careful hyper-parameter </a:t>
            </a:r>
            <a:r>
              <a:rPr lang="en-US" b="1" dirty="0"/>
              <a:t>tuning</a:t>
            </a:r>
          </a:p>
          <a:p>
            <a:pPr lvl="1"/>
            <a:r>
              <a:rPr lang="en-US" b="1" dirty="0"/>
              <a:t>Cannot project a new point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77C2FA-447E-9442-8D87-35ABFA344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990" y="1690688"/>
            <a:ext cx="4056741" cy="28976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CCA0DB-FDD4-A849-B019-A48C8576FCAF}"/>
              </a:ext>
            </a:extLst>
          </p:cNvPr>
          <p:cNvSpPr/>
          <p:nvPr/>
        </p:nvSpPr>
        <p:spPr>
          <a:xfrm>
            <a:off x="7536640" y="4731929"/>
            <a:ext cx="378743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exusSerif"/>
              </a:rPr>
              <a:t>Visualizing the spatial gene expression organization in the brain through non-linear similarity embeddings</a:t>
            </a:r>
            <a:r>
              <a:rPr lang="en-US" dirty="0">
                <a:latin typeface="NexusSans"/>
              </a:rPr>
              <a:t>. Mahfouz et al. (2015)</a:t>
            </a:r>
            <a:endParaRPr lang="en-US" dirty="0">
              <a:latin typeface="NexusSerif"/>
            </a:endParaRPr>
          </a:p>
        </p:txBody>
      </p:sp>
    </p:spTree>
    <p:extLst>
      <p:ext uri="{BB962C8B-B14F-4D97-AF65-F5344CB8AC3E}">
        <p14:creationId xmlns:p14="http://schemas.microsoft.com/office/powerpoint/2010/main" val="3483453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4B346-0EC6-C342-97C8-7B665DBE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867F0-6FD7-5C47-92CB-9F5BD912A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https://projector.tensorflow.org/</a:t>
            </a:r>
            <a:endParaRPr lang="en-US" dirty="0"/>
          </a:p>
          <a:p>
            <a:pPr lvl="1"/>
            <a:r>
              <a:rPr lang="en-US" dirty="0"/>
              <a:t>You can use the “LOAD” button to upload your own data and interactively visualize the results of PCA or t-SNE, </a:t>
            </a:r>
            <a:r>
              <a:rPr lang="en-US" b="1" dirty="0"/>
              <a:t>in the browser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hlinkClick r:id="rId3"/>
              </a:rPr>
              <a:t>https://distill.pub/2016/misread-tsne/</a:t>
            </a:r>
            <a:endParaRPr lang="en-US" dirty="0"/>
          </a:p>
          <a:p>
            <a:pPr lvl="1"/>
            <a:r>
              <a:rPr lang="en-US" dirty="0"/>
              <a:t>t-SNE has some tricky hyper-parameters that must be tuned to the dataset you care about. This interactive study looks at how the hyper-parameters behave and gives guidelines for tuning them to get the best outcomes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1F687-2570-184B-AC9B-590742F9E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58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C889-2E66-4745-ADDB-D1FEB7F5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 for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ECFE3-3948-F641-8ED0-5894CFF0E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0B7F8-F63E-C348-AB04-D227BC03E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00" y="1524794"/>
            <a:ext cx="10083800" cy="495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6EF01F-36CF-AF46-ADDA-5B2268024A44}"/>
              </a:ext>
            </a:extLst>
          </p:cNvPr>
          <p:cNvSpPr/>
          <p:nvPr/>
        </p:nvSpPr>
        <p:spPr>
          <a:xfrm>
            <a:off x="1835150" y="6474321"/>
            <a:ext cx="85217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https://developers.google.com/machine-learning/clustering/prepare-data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7481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A83-D685-E447-878A-CCE864E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198211-003D-8E44-8C29-782E96A25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198"/>
            <a:ext cx="10515600" cy="30581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2FB1-F905-714A-A88C-40B5E9A0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6A283-D742-F141-A844-AEAE8E17B10F}"/>
              </a:ext>
            </a:extLst>
          </p:cNvPr>
          <p:cNvSpPr txBox="1"/>
          <p:nvPr/>
        </p:nvSpPr>
        <p:spPr>
          <a:xfrm>
            <a:off x="1254450" y="5988733"/>
            <a:ext cx="968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Google’s Clustering lesson: </a:t>
            </a:r>
            <a:r>
              <a:rPr lang="en-US" dirty="0">
                <a:hlinkClick r:id="rId3"/>
              </a:rPr>
              <a:t>https://developers.google.com/machine-learning/clustering/</a:t>
            </a:r>
            <a:endParaRPr lang="en-US" dirty="0">
              <a:hlinkClick r:id="rId4"/>
            </a:endParaRP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6D4683-F3CB-A647-AE53-9B18B39712F1}"/>
              </a:ext>
            </a:extLst>
          </p:cNvPr>
          <p:cNvSpPr/>
          <p:nvPr/>
        </p:nvSpPr>
        <p:spPr>
          <a:xfrm>
            <a:off x="3361944" y="1931273"/>
            <a:ext cx="3121152" cy="382828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4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7883D-DFC7-D546-88FD-3D0469C1F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Distance Metrics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40536E-96D8-734D-AA2E-BE638BE2C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8294" y="1525749"/>
            <a:ext cx="8455411" cy="45956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BC84D1-BAE8-3345-BC52-E61842B10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1344EF-6ED8-EB45-A11D-743160C3F443}"/>
              </a:ext>
            </a:extLst>
          </p:cNvPr>
          <p:cNvSpPr txBox="1"/>
          <p:nvPr/>
        </p:nvSpPr>
        <p:spPr>
          <a:xfrm>
            <a:off x="1505641" y="6338986"/>
            <a:ext cx="9180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Based on slides by Elena </a:t>
            </a:r>
            <a:r>
              <a:rPr lang="en-US" sz="1400" dirty="0" err="1"/>
              <a:t>Sügis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http://bioinformaticsinstitute.ru/sites/default/files/preprocessing_unsupervised.pdf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9C95CB-E124-C64E-8CB1-885989F07A9A}"/>
              </a:ext>
            </a:extLst>
          </p:cNvPr>
          <p:cNvSpPr txBox="1"/>
          <p:nvPr/>
        </p:nvSpPr>
        <p:spPr>
          <a:xfrm>
            <a:off x="5864352" y="74843"/>
            <a:ext cx="6184392" cy="120032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right distance metric depends on your application!</a:t>
            </a:r>
          </a:p>
        </p:txBody>
      </p:sp>
    </p:spTree>
    <p:extLst>
      <p:ext uri="{BB962C8B-B14F-4D97-AF65-F5344CB8AC3E}">
        <p14:creationId xmlns:p14="http://schemas.microsoft.com/office/powerpoint/2010/main" val="3023906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7EA83-D685-E447-878A-CCE864EC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workflow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0198211-003D-8E44-8C29-782E96A25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72198"/>
            <a:ext cx="10515600" cy="305819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2FB1-F905-714A-A88C-40B5E9A0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6A283-D742-F141-A844-AEAE8E17B10F}"/>
              </a:ext>
            </a:extLst>
          </p:cNvPr>
          <p:cNvSpPr txBox="1"/>
          <p:nvPr/>
        </p:nvSpPr>
        <p:spPr>
          <a:xfrm>
            <a:off x="1254450" y="5988733"/>
            <a:ext cx="96831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Google’s Clustering lesson: </a:t>
            </a:r>
            <a:r>
              <a:rPr lang="en-US" dirty="0">
                <a:hlinkClick r:id="rId3"/>
              </a:rPr>
              <a:t>https://developers.google.com/machine-learning/clustering/</a:t>
            </a:r>
            <a:endParaRPr lang="en-US" dirty="0">
              <a:hlinkClick r:id="rId4"/>
            </a:endParaRPr>
          </a:p>
          <a:p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96D4683-F3CB-A647-AE53-9B18B39712F1}"/>
              </a:ext>
            </a:extLst>
          </p:cNvPr>
          <p:cNvSpPr/>
          <p:nvPr/>
        </p:nvSpPr>
        <p:spPr>
          <a:xfrm>
            <a:off x="5922264" y="1931273"/>
            <a:ext cx="3121152" cy="3828288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686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5BF62-4E78-484E-B8C2-6F8A512FA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84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2F3793-6F07-6C4A-BC26-1010B0EA65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6051" y="1825625"/>
            <a:ext cx="7699898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CE516-DE4C-094D-B4F1-59FBC411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73445C-3F8B-A948-A79E-2DBB1D1473FD}"/>
              </a:ext>
            </a:extLst>
          </p:cNvPr>
          <p:cNvSpPr txBox="1"/>
          <p:nvPr/>
        </p:nvSpPr>
        <p:spPr>
          <a:xfrm>
            <a:off x="3785912" y="1187471"/>
            <a:ext cx="4620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Given a set of data points…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DC8AC4-073B-6A4B-B2D1-75CD492F888A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3010129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B9515-63F4-B94D-B40F-9C72ED34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K-means </a:t>
            </a:r>
            <a:r>
              <a:rPr lang="en-US" dirty="0"/>
              <a:t>Clustering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E128C4-20BE-ED47-A068-D2FB0C9A98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0336" y="1825625"/>
            <a:ext cx="7571328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BC28-08F7-3C46-BF71-4D33A4179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DB4E5A-8D6F-6144-8827-9E56138C6F94}"/>
              </a:ext>
            </a:extLst>
          </p:cNvPr>
          <p:cNvSpPr txBox="1"/>
          <p:nvPr/>
        </p:nvSpPr>
        <p:spPr>
          <a:xfrm>
            <a:off x="3200015" y="1212712"/>
            <a:ext cx="57919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Select </a:t>
            </a:r>
            <a:r>
              <a:rPr lang="en-US" sz="2800" b="1" dirty="0"/>
              <a:t>k=3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00B050"/>
                </a:solidFill>
              </a:rPr>
              <a:t>initial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centers</a:t>
            </a:r>
            <a:r>
              <a:rPr lang="en-US" sz="2800" dirty="0"/>
              <a:t> at random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F8D504-435F-B440-AB6E-6174C5D99EF3}"/>
              </a:ext>
            </a:extLst>
          </p:cNvPr>
          <p:cNvSpPr txBox="1"/>
          <p:nvPr/>
        </p:nvSpPr>
        <p:spPr>
          <a:xfrm>
            <a:off x="7804176" y="136525"/>
            <a:ext cx="4283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Euclidean distance metric</a:t>
            </a:r>
          </a:p>
        </p:txBody>
      </p:sp>
    </p:spTree>
    <p:extLst>
      <p:ext uri="{BB962C8B-B14F-4D97-AF65-F5344CB8AC3E}">
        <p14:creationId xmlns:p14="http://schemas.microsoft.com/office/powerpoint/2010/main" val="238485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14988</TotalTime>
  <Words>1035</Words>
  <Application>Microsoft Macintosh PowerPoint</Application>
  <PresentationFormat>Widescreen</PresentationFormat>
  <Paragraphs>205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Cambria Math</vt:lpstr>
      <vt:lpstr>NexusSans</vt:lpstr>
      <vt:lpstr>NexusSerif</vt:lpstr>
      <vt:lpstr>Office Theme</vt:lpstr>
      <vt:lpstr>Unsupervised Learning</vt:lpstr>
      <vt:lpstr>Clustering</vt:lpstr>
      <vt:lpstr>Data Preparation for Clustering</vt:lpstr>
      <vt:lpstr>Data Preparation for Clustering</vt:lpstr>
      <vt:lpstr>Clustering workflow</vt:lpstr>
      <vt:lpstr>Distance Metrics</vt:lpstr>
      <vt:lpstr>Clustering workflow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K-means Clustering</vt:lpstr>
      <vt:lpstr>Selecting the number of clusters</vt:lpstr>
      <vt:lpstr>K-means can fail</vt:lpstr>
      <vt:lpstr>Clustering workflow</vt:lpstr>
      <vt:lpstr>PowerPoint Presentation</vt:lpstr>
      <vt:lpstr>Hierarchical Clustering</vt:lpstr>
      <vt:lpstr>Hierarchical  Clustering</vt:lpstr>
      <vt:lpstr>Dimensionality Reduction</vt:lpstr>
      <vt:lpstr>Dimensionality Reduction</vt:lpstr>
      <vt:lpstr>Principal Component Analysis (PCA)</vt:lpstr>
      <vt:lpstr>Principal Component Analysis (PCA)</vt:lpstr>
      <vt:lpstr>Principal Component Analysis (PCA)</vt:lpstr>
      <vt:lpstr>Principal Component Analysis (PCA)</vt:lpstr>
      <vt:lpstr>PCA for Face Reconstruction  Eigenfaces, slide based on Derek Hoeim’s, UIUC CS543</vt:lpstr>
      <vt:lpstr>PCA for Face Reconstruction  Eigenfaces, slide based on Derek Hoeim’s, UIUC CS543</vt:lpstr>
      <vt:lpstr>PCA for Face Reconstruction  Eigenfaces, slide based on Derek Hoeim’s, UIUC CS543</vt:lpstr>
      <vt:lpstr>Final words on PCA </vt:lpstr>
      <vt:lpstr>t-SNE t-Distributed Stochastic Neighbor Embedding</vt:lpstr>
      <vt:lpstr>t-SNE t-Distributed Stochastic Neighbor Embedding</vt:lpstr>
      <vt:lpstr>t-SNE t-Distributed Stochastic Neighbor Embedding</vt:lpstr>
      <vt:lpstr>Final words on t-SNE </vt:lpstr>
      <vt:lpstr>Interactive dimensionality reduction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FASE ML Bootcamp</dc:title>
  <dc:creator>Khalil, Elias B</dc:creator>
  <cp:lastModifiedBy>Khalil, Elias B</cp:lastModifiedBy>
  <cp:revision>343</cp:revision>
  <dcterms:created xsi:type="dcterms:W3CDTF">2019-08-07T18:25:24Z</dcterms:created>
  <dcterms:modified xsi:type="dcterms:W3CDTF">2019-08-21T02:38:24Z</dcterms:modified>
</cp:coreProperties>
</file>